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2" d="100"/>
          <a:sy n="42" d="100"/>
        </p:scale>
        <p:origin x="9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EAF-DBB1-40DA-8C3A-61788AF86ADE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A97-5E0E-4E08-947F-B68B1BAEE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5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EAF-DBB1-40DA-8C3A-61788AF86ADE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A97-5E0E-4E08-947F-B68B1BAEE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1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EAF-DBB1-40DA-8C3A-61788AF86ADE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A97-5E0E-4E08-947F-B68B1BAEE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0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EAF-DBB1-40DA-8C3A-61788AF86ADE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A97-5E0E-4E08-947F-B68B1BAEE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5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EAF-DBB1-40DA-8C3A-61788AF86ADE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A97-5E0E-4E08-947F-B68B1BAEE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0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EAF-DBB1-40DA-8C3A-61788AF86ADE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A97-5E0E-4E08-947F-B68B1BAEE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8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EAF-DBB1-40DA-8C3A-61788AF86ADE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A97-5E0E-4E08-947F-B68B1BAEE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0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EAF-DBB1-40DA-8C3A-61788AF86ADE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A97-5E0E-4E08-947F-B68B1BAEE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4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EAF-DBB1-40DA-8C3A-61788AF86ADE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A97-5E0E-4E08-947F-B68B1BAEE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6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EAF-DBB1-40DA-8C3A-61788AF86ADE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A97-5E0E-4E08-947F-B68B1BAEE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3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EAF-DBB1-40DA-8C3A-61788AF86ADE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9A97-5E0E-4E08-947F-B68B1BAEE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8BEAF-DBB1-40DA-8C3A-61788AF86ADE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39A97-5E0E-4E08-947F-B68B1BAEE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1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science/species-taxon" TargetMode="External"/><Relationship Id="rId2" Type="http://schemas.openxmlformats.org/officeDocument/2006/relationships/hyperlink" Target="https://www.britannica.com/biography/Jons-Jacob-Berzeliu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britannica.com/science/organ-biolog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science/amino-acid" TargetMode="External"/><Relationship Id="rId2" Type="http://schemas.openxmlformats.org/officeDocument/2006/relationships/hyperlink" Target="https://www.britannica.com/science/molecul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merriam-webster.com/dictionary/compositio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britannica.com/science/ato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9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355" y="262943"/>
            <a:ext cx="8825658" cy="3329581"/>
          </a:xfrm>
        </p:spPr>
        <p:txBody>
          <a:bodyPr/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protein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60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837" y="1081826"/>
            <a:ext cx="8929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&amp;quot"/>
              </a:rPr>
              <a:t>Protein</a:t>
            </a:r>
            <a:r>
              <a:rPr lang="en-US" sz="2400" b="1" dirty="0">
                <a:solidFill>
                  <a:srgbClr val="000000"/>
                </a:solidFill>
                <a:latin typeface="Montserrat"/>
              </a:rPr>
              <a:t>, highly complex substance that is present in all living organisms. Proteins are of great nutritional value and are directly involved in the chemical processes essential </a:t>
            </a:r>
            <a:r>
              <a:rPr lang="en-US" sz="2400" b="1" dirty="0" smtClean="0">
                <a:solidFill>
                  <a:srgbClr val="000000"/>
                </a:solidFill>
                <a:latin typeface="Montserrat"/>
              </a:rPr>
              <a:t>for </a:t>
            </a:r>
            <a:r>
              <a:rPr lang="en-US" sz="2400" b="1" dirty="0" smtClean="0">
                <a:solidFill>
                  <a:srgbClr val="FF0000"/>
                </a:solidFill>
                <a:latin typeface="Montserrat"/>
              </a:rPr>
              <a:t>life.</a:t>
            </a:r>
            <a:r>
              <a:rPr lang="en-US" sz="2400" b="1" dirty="0" smtClean="0">
                <a:solidFill>
                  <a:srgbClr val="000000"/>
                </a:solidFill>
                <a:latin typeface="Montserrat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Montserrat"/>
              </a:rPr>
              <a:t>The importance of proteins was recognized by chemists in the early 19th century, including Swedish chemist </a:t>
            </a:r>
            <a:r>
              <a:rPr lang="en-US" sz="2400" b="1" u="sng" dirty="0" err="1">
                <a:solidFill>
                  <a:srgbClr val="106596"/>
                </a:solidFill>
                <a:latin typeface="&amp;quot"/>
                <a:hlinkClick r:id="rId2"/>
              </a:rPr>
              <a:t>Jöns</a:t>
            </a:r>
            <a:r>
              <a:rPr lang="en-US" sz="2400" b="1" u="sng" dirty="0">
                <a:solidFill>
                  <a:srgbClr val="106596"/>
                </a:solidFill>
                <a:latin typeface="&amp;quot"/>
                <a:hlinkClick r:id="rId2"/>
              </a:rPr>
              <a:t> Jacob Berzelius</a:t>
            </a:r>
            <a:r>
              <a:rPr lang="en-US" sz="2400" b="1" dirty="0">
                <a:solidFill>
                  <a:srgbClr val="000000"/>
                </a:solidFill>
                <a:latin typeface="Montserrat"/>
              </a:rPr>
              <a:t>, who in 1838 coined the term </a:t>
            </a:r>
            <a:r>
              <a:rPr lang="en-US" sz="2400" b="1" i="1" dirty="0">
                <a:solidFill>
                  <a:srgbClr val="FF0000"/>
                </a:solidFill>
                <a:latin typeface="&amp;quot"/>
              </a:rPr>
              <a:t>protein</a:t>
            </a:r>
            <a:r>
              <a:rPr lang="en-US" sz="2400" b="1" dirty="0">
                <a:solidFill>
                  <a:srgbClr val="000000"/>
                </a:solidFill>
                <a:latin typeface="Montserrat"/>
              </a:rPr>
              <a:t>, a word derived from the Greek </a:t>
            </a:r>
            <a:r>
              <a:rPr lang="en-US" sz="2400" b="1" i="1" dirty="0" err="1">
                <a:solidFill>
                  <a:srgbClr val="FF0000"/>
                </a:solidFill>
                <a:latin typeface="&amp;quot"/>
              </a:rPr>
              <a:t>proteios</a:t>
            </a:r>
            <a:r>
              <a:rPr lang="en-US" sz="2400" b="1" dirty="0">
                <a:solidFill>
                  <a:srgbClr val="000000"/>
                </a:solidFill>
                <a:latin typeface="Montserrat"/>
              </a:rPr>
              <a:t>, meaning “holding first place.” Proteins are </a:t>
            </a:r>
            <a:r>
              <a:rPr lang="en-US" sz="2400" b="1" u="sng" dirty="0">
                <a:solidFill>
                  <a:srgbClr val="FF0000"/>
                </a:solidFill>
                <a:latin typeface="&amp;quot"/>
                <a:hlinkClick r:id="rId3"/>
              </a:rPr>
              <a:t>species</a:t>
            </a:r>
            <a:r>
              <a:rPr lang="en-US" sz="2400" b="1" dirty="0">
                <a:solidFill>
                  <a:srgbClr val="000000"/>
                </a:solidFill>
                <a:latin typeface="Montserrat"/>
              </a:rPr>
              <a:t>-specific; that is, the proteins of one species differ from those of another species. They are also </a:t>
            </a:r>
            <a:r>
              <a:rPr lang="en-US" sz="2400" b="1" u="sng" dirty="0">
                <a:solidFill>
                  <a:srgbClr val="FF0000"/>
                </a:solidFill>
                <a:latin typeface="&amp;quot"/>
                <a:hlinkClick r:id="rId4"/>
              </a:rPr>
              <a:t>organ</a:t>
            </a:r>
            <a:r>
              <a:rPr lang="en-US" sz="2400" b="1" dirty="0">
                <a:solidFill>
                  <a:srgbClr val="000000"/>
                </a:solidFill>
                <a:latin typeface="Montserrat"/>
              </a:rPr>
              <a:t>-specific; for instance, within a single organism, </a:t>
            </a:r>
            <a:r>
              <a:rPr lang="en-US" sz="2400" b="1" dirty="0" err="1" smtClean="0">
                <a:solidFill>
                  <a:srgbClr val="FF0000"/>
                </a:solidFill>
                <a:latin typeface="Montserrat"/>
              </a:rPr>
              <a:t>muscal</a:t>
            </a:r>
            <a:r>
              <a:rPr lang="en-US" sz="2400" b="1" dirty="0" smtClean="0">
                <a:solidFill>
                  <a:srgbClr val="000000"/>
                </a:solidFill>
                <a:latin typeface="Montserrat"/>
              </a:rPr>
              <a:t> proteins </a:t>
            </a:r>
            <a:r>
              <a:rPr lang="en-US" sz="2400" b="1" dirty="0">
                <a:solidFill>
                  <a:srgbClr val="000000"/>
                </a:solidFill>
                <a:latin typeface="Montserrat"/>
              </a:rPr>
              <a:t>differ from those of the </a:t>
            </a:r>
            <a:r>
              <a:rPr lang="en-US" sz="2400" b="1" dirty="0" smtClean="0">
                <a:solidFill>
                  <a:srgbClr val="FF0000"/>
                </a:solidFill>
                <a:latin typeface="Montserrat"/>
              </a:rPr>
              <a:t>brain</a:t>
            </a:r>
            <a:r>
              <a:rPr lang="en-US" sz="2400" b="1" dirty="0" smtClean="0">
                <a:solidFill>
                  <a:srgbClr val="000000"/>
                </a:solidFill>
                <a:latin typeface="Montserrat"/>
              </a:rPr>
              <a:t> and </a:t>
            </a:r>
            <a:r>
              <a:rPr lang="en-US" sz="2400" b="1" dirty="0" smtClean="0">
                <a:solidFill>
                  <a:srgbClr val="FF0000"/>
                </a:solidFill>
                <a:latin typeface="Montserrat"/>
              </a:rPr>
              <a:t>liver</a:t>
            </a:r>
            <a:r>
              <a:rPr lang="en-US" sz="2400" dirty="0" smtClean="0">
                <a:solidFill>
                  <a:srgbClr val="000000"/>
                </a:solidFill>
                <a:latin typeface="Montserrat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70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580" y="1519706"/>
            <a:ext cx="99940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Montserrat"/>
              </a:rPr>
              <a:t>A protein </a:t>
            </a:r>
            <a:r>
              <a:rPr lang="en-US" sz="2400" u="sng" dirty="0">
                <a:solidFill>
                  <a:srgbClr val="FF0000"/>
                </a:solidFill>
                <a:latin typeface="&amp;quot"/>
                <a:hlinkClick r:id="rId2"/>
              </a:rPr>
              <a:t>molecule</a:t>
            </a:r>
            <a:r>
              <a:rPr lang="en-US" sz="2400" dirty="0">
                <a:solidFill>
                  <a:srgbClr val="000000"/>
                </a:solidFill>
                <a:latin typeface="Montserrat"/>
              </a:rPr>
              <a:t> is very large compared with molecules of sugar or salt and consists of many </a:t>
            </a:r>
            <a:r>
              <a:rPr lang="en-US" sz="2400" u="sng" dirty="0">
                <a:solidFill>
                  <a:srgbClr val="106596"/>
                </a:solidFill>
                <a:latin typeface="&amp;quot"/>
                <a:hlinkClick r:id="rId3"/>
              </a:rPr>
              <a:t>amino acids</a:t>
            </a:r>
            <a:r>
              <a:rPr lang="en-US" sz="2400" dirty="0">
                <a:solidFill>
                  <a:srgbClr val="000000"/>
                </a:solidFill>
                <a:latin typeface="Montserrat"/>
              </a:rPr>
              <a:t> joined together to form long chains, much as beads are arranged on a string. There are about 20 different amino acids that occur naturally in proteins. Proteins of similar function have similar </a:t>
            </a:r>
            <a:r>
              <a:rPr lang="en-US" sz="2400" u="sng" dirty="0">
                <a:solidFill>
                  <a:srgbClr val="106596"/>
                </a:solidFill>
                <a:latin typeface="&amp;quot"/>
                <a:hlinkClick r:id="rId3"/>
              </a:rPr>
              <a:t>amino acid</a:t>
            </a:r>
            <a:r>
              <a:rPr lang="en-US" sz="2400" dirty="0">
                <a:solidFill>
                  <a:srgbClr val="000000"/>
                </a:solidFill>
                <a:latin typeface="Montserrat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&amp;quot"/>
                <a:hlinkClick r:id="rId4"/>
              </a:rPr>
              <a:t>composition</a:t>
            </a:r>
            <a:r>
              <a:rPr lang="en-US" sz="2400" dirty="0">
                <a:solidFill>
                  <a:srgbClr val="000000"/>
                </a:solidFill>
                <a:latin typeface="Montserrat"/>
              </a:rPr>
              <a:t> and sequence. Although it is not yet possible to explain all of the functions of a protein from its amino acid sequence, established correlations between structure and function can be attributed to the properties of the amino acids that compose proteins.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950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468" y="554879"/>
            <a:ext cx="5554282" cy="38694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2507672" y="4835237"/>
            <a:ext cx="5017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Peptide (a small protein molecule)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36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762" y="459570"/>
            <a:ext cx="8789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Montserrat"/>
              </a:rPr>
              <a:t>General structure and properties of proteins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762" y="1205345"/>
            <a:ext cx="85012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Montserrat"/>
              </a:rPr>
              <a:t>the </a:t>
            </a:r>
            <a:r>
              <a:rPr lang="en-US" sz="2800" b="1" dirty="0">
                <a:solidFill>
                  <a:srgbClr val="000000"/>
                </a:solidFill>
                <a:latin typeface="Montserrat"/>
              </a:rPr>
              <a:t>common property of all proteins is that they consist of long chains of α-amino (alpha amino) acids. The general structure of α-amino acids is shown in . The α-amino acids are so called because the α-carbon </a:t>
            </a:r>
            <a:r>
              <a:rPr lang="en-US" sz="2800" b="1" u="sng" dirty="0">
                <a:solidFill>
                  <a:srgbClr val="106596"/>
                </a:solidFill>
                <a:latin typeface="&amp;quot"/>
                <a:hlinkClick r:id="rId2"/>
              </a:rPr>
              <a:t>atom</a:t>
            </a:r>
            <a:r>
              <a:rPr lang="en-US" sz="2800" b="1" dirty="0">
                <a:solidFill>
                  <a:srgbClr val="000000"/>
                </a:solidFill>
                <a:latin typeface="Montserrat"/>
              </a:rPr>
              <a:t> in the molecule carries an amino group (―NH</a:t>
            </a:r>
            <a:r>
              <a:rPr lang="en-US" sz="2800" b="1" baseline="-25000" dirty="0">
                <a:solidFill>
                  <a:srgbClr val="000000"/>
                </a:solidFill>
                <a:latin typeface="&amp;quot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Montserrat"/>
              </a:rPr>
              <a:t>); the α-carbon atom also carries a carboxyl group (―COOH).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005" y="4913168"/>
            <a:ext cx="44831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358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490" y="1"/>
            <a:ext cx="123164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09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8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&amp;quot</vt:lpstr>
      <vt:lpstr>Arial</vt:lpstr>
      <vt:lpstr>Calibri</vt:lpstr>
      <vt:lpstr>Calibri Light</vt:lpstr>
      <vt:lpstr>Montserrat</vt:lpstr>
      <vt:lpstr>Office Theme</vt:lpstr>
      <vt:lpstr>PowerPoint Presentation</vt:lpstr>
      <vt:lpstr>protein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eatidal akram</dc:creator>
  <cp:lastModifiedBy>eatidal akram</cp:lastModifiedBy>
  <cp:revision>1</cp:revision>
  <dcterms:created xsi:type="dcterms:W3CDTF">2019-01-08T21:49:25Z</dcterms:created>
  <dcterms:modified xsi:type="dcterms:W3CDTF">2019-01-08T21:49:56Z</dcterms:modified>
</cp:coreProperties>
</file>